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0" r:id="rId1"/>
  </p:sldMasterIdLst>
  <p:notesMasterIdLst>
    <p:notesMasterId r:id="rId20"/>
  </p:notesMasterIdLst>
  <p:sldIdLst>
    <p:sldId id="256" r:id="rId2"/>
    <p:sldId id="275" r:id="rId3"/>
    <p:sldId id="276" r:id="rId4"/>
    <p:sldId id="278" r:id="rId5"/>
    <p:sldId id="279" r:id="rId6"/>
    <p:sldId id="282" r:id="rId7"/>
    <p:sldId id="283" r:id="rId8"/>
    <p:sldId id="277" r:id="rId9"/>
    <p:sldId id="281" r:id="rId10"/>
    <p:sldId id="280" r:id="rId11"/>
    <p:sldId id="284" r:id="rId12"/>
    <p:sldId id="285" r:id="rId13"/>
    <p:sldId id="286" r:id="rId14"/>
    <p:sldId id="287" r:id="rId15"/>
    <p:sldId id="288" r:id="rId16"/>
    <p:sldId id="289" r:id="rId17"/>
    <p:sldId id="290" r:id="rId18"/>
    <p:sldId id="291" r:id="rId19"/>
  </p:sldIdLst>
  <p:sldSz cx="9144000" cy="5143500" type="screen16x9"/>
  <p:notesSz cx="6858000" cy="9144000"/>
  <p:embeddedFontLst>
    <p:embeddedFont>
      <p:font typeface="Karla" panose="020B0604020202020204" charset="0"/>
      <p:regular r:id="rId21"/>
      <p:bold r:id="rId22"/>
      <p:italic r:id="rId23"/>
      <p:boldItalic r:id="rId24"/>
    </p:embeddedFont>
    <p:embeddedFont>
      <p:font typeface="Montserrat" panose="020B0604020202020204" charset="0"/>
      <p:regular r:id="rId25"/>
      <p:bold r:id="rId26"/>
      <p:italic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19E35B7-9A76-47B1-A687-3412FD497561}">
  <a:tblStyle styleId="{C19E35B7-9A76-47B1-A687-3412FD49756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44" autoAdjust="0"/>
    <p:restoredTop sz="94660"/>
  </p:normalViewPr>
  <p:slideViewPr>
    <p:cSldViewPr snapToGrid="0">
      <p:cViewPr>
        <p:scale>
          <a:sx n="120" d="100"/>
          <a:sy n="120" d="100"/>
        </p:scale>
        <p:origin x="8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18925" y="-9675"/>
            <a:ext cx="5276875" cy="5167075"/>
          </a:xfrm>
          <a:custGeom>
            <a:avLst/>
            <a:gdLst/>
            <a:ahLst/>
            <a:cxnLst/>
            <a:rect l="l" t="t" r="r" b="b"/>
            <a:pathLst>
              <a:path w="211075" h="206683" extrusionOk="0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11" name="Google Shape;11;p2"/>
          <p:cNvSpPr/>
          <p:nvPr/>
        </p:nvSpPr>
        <p:spPr>
          <a:xfrm>
            <a:off x="-9675" y="-9675"/>
            <a:ext cx="5276875" cy="5167075"/>
          </a:xfrm>
          <a:custGeom>
            <a:avLst/>
            <a:gdLst/>
            <a:ahLst/>
            <a:cxnLst/>
            <a:rect l="l" t="t" r="r" b="b"/>
            <a:pathLst>
              <a:path w="211075" h="206683" extrusionOk="0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648300" y="3404550"/>
            <a:ext cx="3530700" cy="118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1"/>
          <p:cNvSpPr/>
          <p:nvPr/>
        </p:nvSpPr>
        <p:spPr>
          <a:xfrm>
            <a:off x="228600" y="-10437"/>
            <a:ext cx="8229315" cy="5164387"/>
          </a:xfrm>
          <a:custGeom>
            <a:avLst/>
            <a:gdLst/>
            <a:ahLst/>
            <a:cxnLst/>
            <a:rect l="l" t="t" r="r" b="b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63" name="Google Shape;63;p11"/>
          <p:cNvSpPr/>
          <p:nvPr/>
        </p:nvSpPr>
        <p:spPr>
          <a:xfrm>
            <a:off x="0" y="-10437"/>
            <a:ext cx="8229315" cy="5164387"/>
          </a:xfrm>
          <a:custGeom>
            <a:avLst/>
            <a:gdLst/>
            <a:ahLst/>
            <a:cxnLst/>
            <a:rect l="l" t="t" r="r" b="b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64" name="Google Shape;64;p11"/>
          <p:cNvSpPr txBox="1">
            <a:spLocks noGrp="1"/>
          </p:cNvSpPr>
          <p:nvPr>
            <p:ph type="body" idx="1"/>
          </p:nvPr>
        </p:nvSpPr>
        <p:spPr>
          <a:xfrm>
            <a:off x="841000" y="4025300"/>
            <a:ext cx="7845900" cy="51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228600">
              <a:spcBef>
                <a:spcPts val="360"/>
              </a:spcBef>
              <a:spcAft>
                <a:spcPts val="0"/>
              </a:spcAft>
              <a:buSzPts val="1200"/>
              <a:buNone/>
              <a:defRPr sz="1200"/>
            </a:lvl1pPr>
          </a:lstStyle>
          <a:p>
            <a:endParaRPr/>
          </a:p>
        </p:txBody>
      </p:sp>
      <p:sp>
        <p:nvSpPr>
          <p:cNvPr id="65" name="Google Shape;65;p11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00B0F0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1884100"/>
            <a:ext cx="5185200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2495550"/>
            <a:ext cx="5185200" cy="22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spcBef>
                <a:spcPts val="600"/>
              </a:spcBef>
              <a:spcAft>
                <a:spcPts val="0"/>
              </a:spcAft>
              <a:buClr>
                <a:srgbClr val="999999"/>
              </a:buClr>
              <a:buSzPts val="1600"/>
              <a:buFont typeface="Karla"/>
              <a:buChar char="▸"/>
              <a:defRPr sz="1600">
                <a:solidFill>
                  <a:srgbClr val="999999"/>
                </a:solidFill>
                <a:latin typeface="Karla"/>
                <a:ea typeface="Karla"/>
                <a:cs typeface="Karla"/>
                <a:sym typeface="Karla"/>
              </a:defRPr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600"/>
              <a:buFont typeface="Karla"/>
              <a:buChar char="▹"/>
              <a:defRPr sz="1600">
                <a:solidFill>
                  <a:srgbClr val="999999"/>
                </a:solidFill>
                <a:latin typeface="Karla"/>
                <a:ea typeface="Karla"/>
                <a:cs typeface="Karla"/>
                <a:sym typeface="Karla"/>
              </a:defRPr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600"/>
              <a:buFont typeface="Karla"/>
              <a:buChar char="▹"/>
              <a:defRPr sz="1600">
                <a:solidFill>
                  <a:srgbClr val="999999"/>
                </a:solidFill>
                <a:latin typeface="Karla"/>
                <a:ea typeface="Karla"/>
                <a:cs typeface="Karla"/>
                <a:sym typeface="Karla"/>
              </a:defRPr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600"/>
              <a:buFont typeface="Karla"/>
              <a:buChar char="●"/>
              <a:defRPr sz="1600">
                <a:solidFill>
                  <a:srgbClr val="999999"/>
                </a:solidFill>
                <a:latin typeface="Karla"/>
                <a:ea typeface="Karla"/>
                <a:cs typeface="Karla"/>
                <a:sym typeface="Karla"/>
              </a:defRPr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600"/>
              <a:buFont typeface="Karla"/>
              <a:buChar char="○"/>
              <a:defRPr sz="1600">
                <a:solidFill>
                  <a:srgbClr val="999999"/>
                </a:solidFill>
                <a:latin typeface="Karla"/>
                <a:ea typeface="Karla"/>
                <a:cs typeface="Karla"/>
                <a:sym typeface="Karla"/>
              </a:defRPr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600"/>
              <a:buFont typeface="Karla"/>
              <a:buChar char="■"/>
              <a:defRPr sz="1600">
                <a:solidFill>
                  <a:srgbClr val="999999"/>
                </a:solidFill>
                <a:latin typeface="Karla"/>
                <a:ea typeface="Karla"/>
                <a:cs typeface="Karla"/>
                <a:sym typeface="Karla"/>
              </a:defRPr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600"/>
              <a:buFont typeface="Karla"/>
              <a:buChar char="●"/>
              <a:defRPr sz="1600">
                <a:solidFill>
                  <a:srgbClr val="999999"/>
                </a:solidFill>
                <a:latin typeface="Karla"/>
                <a:ea typeface="Karla"/>
                <a:cs typeface="Karla"/>
                <a:sym typeface="Karla"/>
              </a:defRPr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600"/>
              <a:buFont typeface="Karla"/>
              <a:buChar char="○"/>
              <a:defRPr sz="1600">
                <a:solidFill>
                  <a:srgbClr val="999999"/>
                </a:solidFill>
                <a:latin typeface="Karla"/>
                <a:ea typeface="Karla"/>
                <a:cs typeface="Karla"/>
                <a:sym typeface="Karla"/>
              </a:defRPr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600"/>
              <a:buFont typeface="Karla"/>
              <a:buChar char="■"/>
              <a:defRPr sz="1600">
                <a:solidFill>
                  <a:srgbClr val="999999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7" r:id="rId2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4"/>
          <p:cNvSpPr txBox="1">
            <a:spLocks noGrp="1"/>
          </p:cNvSpPr>
          <p:nvPr>
            <p:ph type="ctrTitle"/>
          </p:nvPr>
        </p:nvSpPr>
        <p:spPr>
          <a:xfrm>
            <a:off x="84083" y="3110258"/>
            <a:ext cx="5479231" cy="118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br>
              <a:rPr lang="pt-PT" dirty="0"/>
            </a:br>
            <a:r>
              <a:rPr lang="pt-PT" dirty="0">
                <a:solidFill>
                  <a:srgbClr val="0070C0"/>
                </a:solidFill>
              </a:rPr>
              <a:t>CAPSTONE PROJECT</a:t>
            </a:r>
            <a:br>
              <a:rPr lang="en" dirty="0"/>
            </a:br>
            <a:r>
              <a:rPr lang="pt-PT" dirty="0">
                <a:solidFill>
                  <a:schemeClr val="tx1"/>
                </a:solidFill>
              </a:rPr>
              <a:t>NOVEMBER, 2019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3" name="Imagem 2" descr="Uma imagem com texto&#10;&#10;Descrição gerada automaticamente">
            <a:extLst>
              <a:ext uri="{FF2B5EF4-FFF2-40B4-BE49-F238E27FC236}">
                <a16:creationId xmlns:a16="http://schemas.microsoft.com/office/drawing/2014/main" id="{593A1B4B-84C7-4762-B72B-F077A33733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52394"/>
            <a:ext cx="3920359" cy="615823"/>
          </a:xfrm>
          <a:prstGeom prst="rect">
            <a:avLst/>
          </a:prstGeom>
        </p:spPr>
      </p:pic>
      <p:sp>
        <p:nvSpPr>
          <p:cNvPr id="5" name="Google Shape;163;p22">
            <a:extLst>
              <a:ext uri="{FF2B5EF4-FFF2-40B4-BE49-F238E27FC236}">
                <a16:creationId xmlns:a16="http://schemas.microsoft.com/office/drawing/2014/main" id="{FD2B473B-04D8-4023-8381-D679D8223D1C}"/>
              </a:ext>
            </a:extLst>
          </p:cNvPr>
          <p:cNvSpPr txBox="1">
            <a:spLocks/>
          </p:cNvSpPr>
          <p:nvPr/>
        </p:nvSpPr>
        <p:spPr>
          <a:xfrm>
            <a:off x="84083" y="4334300"/>
            <a:ext cx="3043084" cy="2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Filipe Falcão</a:t>
            </a:r>
          </a:p>
        </p:txBody>
      </p:sp>
      <p:pic>
        <p:nvPicPr>
          <p:cNvPr id="6" name="Imagem 5" descr="Uma imagem com edifício, sentado, pôr-do-sol, banco&#10;&#10;Descrição gerada automaticamente">
            <a:extLst>
              <a:ext uri="{FF2B5EF4-FFF2-40B4-BE49-F238E27FC236}">
                <a16:creationId xmlns:a16="http://schemas.microsoft.com/office/drawing/2014/main" id="{D536A5EA-A125-4194-953F-69121E137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7455" y="4468697"/>
            <a:ext cx="1452462" cy="58098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exto 1">
            <a:extLst>
              <a:ext uri="{FF2B5EF4-FFF2-40B4-BE49-F238E27FC236}">
                <a16:creationId xmlns:a16="http://schemas.microsoft.com/office/drawing/2014/main" id="{FE424ADF-880D-424E-BE70-FDD4CF33AA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0BDD71D2-FB08-4479-A3D8-A9081DDA4AA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smtClean="0"/>
              <a:t>10</a:t>
            </a:fld>
            <a:endParaRPr lang="pt-PT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D2C9505-978B-4F28-A4F8-19D9F62F1E90}"/>
              </a:ext>
            </a:extLst>
          </p:cNvPr>
          <p:cNvSpPr/>
          <p:nvPr/>
        </p:nvSpPr>
        <p:spPr>
          <a:xfrm>
            <a:off x="7164048" y="106157"/>
            <a:ext cx="4572000" cy="984885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lvl="0" indent="0" algn="just">
              <a:spcBef>
                <a:spcPts val="600"/>
              </a:spcBef>
            </a:pPr>
            <a:r>
              <a:rPr lang="en-US" sz="1600" b="1" dirty="0">
                <a:solidFill>
                  <a:schemeClr val="bg1"/>
                </a:solidFill>
                <a:latin typeface="Karla" panose="020B0604020202020204" charset="0"/>
              </a:rPr>
              <a:t>4. Results:</a:t>
            </a:r>
          </a:p>
          <a:p>
            <a:pPr marL="0" lvl="0" indent="0" algn="just">
              <a:spcBef>
                <a:spcPts val="600"/>
              </a:spcBef>
            </a:pPr>
            <a:r>
              <a:rPr lang="en-US" sz="1600" b="1" dirty="0">
                <a:solidFill>
                  <a:schemeClr val="bg1"/>
                </a:solidFill>
                <a:latin typeface="Karla" panose="020B0604020202020204" charset="0"/>
              </a:rPr>
              <a:t>Map of Oporto </a:t>
            </a:r>
          </a:p>
          <a:p>
            <a:pPr marL="0" lvl="0" indent="0" algn="just">
              <a:spcBef>
                <a:spcPts val="600"/>
              </a:spcBef>
            </a:pPr>
            <a:r>
              <a:rPr lang="en-US" sz="1600" b="1" dirty="0">
                <a:solidFill>
                  <a:schemeClr val="bg1"/>
                </a:solidFill>
                <a:latin typeface="Karla" panose="020B0604020202020204" charset="0"/>
              </a:rPr>
              <a:t>Hotels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8F3B03-D79F-47BC-AECD-14DD30C4F2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845" y="598599"/>
            <a:ext cx="6610350" cy="43053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8258210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B110B9E-F7F7-444B-B609-6110DB2A3C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F68265F-F63B-465A-9A1F-CB559B6F076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7C87635-B1F8-4C3F-9ABF-6D8A9A219BEB}"/>
              </a:ext>
            </a:extLst>
          </p:cNvPr>
          <p:cNvSpPr/>
          <p:nvPr/>
        </p:nvSpPr>
        <p:spPr>
          <a:xfrm>
            <a:off x="7164048" y="106157"/>
            <a:ext cx="4572000" cy="984885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lvl="0" indent="0" algn="just">
              <a:spcBef>
                <a:spcPts val="600"/>
              </a:spcBef>
            </a:pPr>
            <a:r>
              <a:rPr lang="en-US" sz="1600" b="1" dirty="0">
                <a:solidFill>
                  <a:schemeClr val="bg1"/>
                </a:solidFill>
                <a:latin typeface="Karla" panose="020B0604020202020204" charset="0"/>
              </a:rPr>
              <a:t>4. Results:</a:t>
            </a:r>
          </a:p>
          <a:p>
            <a:pPr marL="0" lvl="0" indent="0" algn="just">
              <a:spcBef>
                <a:spcPts val="600"/>
              </a:spcBef>
            </a:pPr>
            <a:r>
              <a:rPr lang="en-US" sz="1600" b="1" dirty="0">
                <a:solidFill>
                  <a:schemeClr val="bg1"/>
                </a:solidFill>
                <a:latin typeface="Karla" panose="020B0604020202020204" charset="0"/>
              </a:rPr>
              <a:t>Map of Oporto </a:t>
            </a:r>
          </a:p>
          <a:p>
            <a:pPr marL="0" lvl="0" indent="0" algn="just">
              <a:spcBef>
                <a:spcPts val="600"/>
              </a:spcBef>
            </a:pPr>
            <a:r>
              <a:rPr lang="en-US" sz="1600" b="1" dirty="0">
                <a:solidFill>
                  <a:schemeClr val="bg1"/>
                </a:solidFill>
                <a:latin typeface="Karla" panose="020B0604020202020204" charset="0"/>
              </a:rPr>
              <a:t>Restaurants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0E4D55-79FF-432E-BB52-C595951C76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100" y="816061"/>
            <a:ext cx="5686632" cy="351137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4717992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838271D-D75D-476E-B4D3-09E3A5811B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9ABF68-8E22-4B17-8116-23EC4AB4755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E5939B6-9213-47BD-87E7-4266BB4B867F}"/>
              </a:ext>
            </a:extLst>
          </p:cNvPr>
          <p:cNvSpPr/>
          <p:nvPr/>
        </p:nvSpPr>
        <p:spPr>
          <a:xfrm>
            <a:off x="7164048" y="106157"/>
            <a:ext cx="4572000" cy="984885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lvl="0" indent="0" algn="just">
              <a:spcBef>
                <a:spcPts val="600"/>
              </a:spcBef>
            </a:pPr>
            <a:r>
              <a:rPr lang="en-US" sz="1600" b="1" dirty="0">
                <a:solidFill>
                  <a:schemeClr val="bg1"/>
                </a:solidFill>
                <a:latin typeface="Karla" panose="020B0604020202020204" charset="0"/>
              </a:rPr>
              <a:t>4. Results:</a:t>
            </a:r>
          </a:p>
          <a:p>
            <a:pPr marL="0" lvl="0" indent="0" algn="just">
              <a:spcBef>
                <a:spcPts val="600"/>
              </a:spcBef>
            </a:pPr>
            <a:r>
              <a:rPr lang="en-US" sz="1600" b="1" dirty="0">
                <a:solidFill>
                  <a:schemeClr val="bg1"/>
                </a:solidFill>
                <a:latin typeface="Karla" panose="020B0604020202020204" charset="0"/>
              </a:rPr>
              <a:t>Map of Oporto </a:t>
            </a:r>
          </a:p>
          <a:p>
            <a:pPr marL="0" lvl="0" indent="0" algn="just">
              <a:spcBef>
                <a:spcPts val="600"/>
              </a:spcBef>
            </a:pPr>
            <a:r>
              <a:rPr lang="en-US" b="1" dirty="0">
                <a:solidFill>
                  <a:schemeClr val="bg1"/>
                </a:solidFill>
                <a:latin typeface="Karla" panose="020B0604020202020204" charset="0"/>
              </a:rPr>
              <a:t>Night Establishments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707F2FC-2346-4624-94FB-6EBAF956BF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100" y="944560"/>
            <a:ext cx="6339427" cy="3530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8704522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5B1DB37-63A8-4935-8B6C-C98B34111E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E2F8B8E-0759-431D-8028-6A7F3BBB25C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25FD185-6E51-4FC1-BE52-A70D61C59506}"/>
              </a:ext>
            </a:extLst>
          </p:cNvPr>
          <p:cNvSpPr/>
          <p:nvPr/>
        </p:nvSpPr>
        <p:spPr>
          <a:xfrm>
            <a:off x="7164048" y="106157"/>
            <a:ext cx="4572000" cy="984885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lvl="0" indent="0" algn="just">
              <a:spcBef>
                <a:spcPts val="600"/>
              </a:spcBef>
            </a:pPr>
            <a:r>
              <a:rPr lang="en-US" sz="1600" b="1" dirty="0">
                <a:solidFill>
                  <a:schemeClr val="bg1"/>
                </a:solidFill>
                <a:latin typeface="Karla" panose="020B0604020202020204" charset="0"/>
              </a:rPr>
              <a:t>4. Results:</a:t>
            </a:r>
          </a:p>
          <a:p>
            <a:pPr marL="0" lvl="0" indent="0" algn="just">
              <a:spcBef>
                <a:spcPts val="600"/>
              </a:spcBef>
            </a:pPr>
            <a:r>
              <a:rPr lang="en-US" sz="1600" b="1" dirty="0">
                <a:solidFill>
                  <a:schemeClr val="bg1"/>
                </a:solidFill>
                <a:latin typeface="Karla" panose="020B0604020202020204" charset="0"/>
              </a:rPr>
              <a:t>Map of Oporto </a:t>
            </a:r>
          </a:p>
          <a:p>
            <a:pPr marL="0" lvl="0" indent="0" algn="just">
              <a:spcBef>
                <a:spcPts val="600"/>
              </a:spcBef>
            </a:pPr>
            <a:r>
              <a:rPr lang="en-US" b="1" dirty="0">
                <a:solidFill>
                  <a:schemeClr val="bg1"/>
                </a:solidFill>
                <a:latin typeface="Karla" panose="020B0604020202020204" charset="0"/>
              </a:rPr>
              <a:t>Subway stations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94A4FD-8302-451F-AE3E-4A106579B5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100" y="753777"/>
            <a:ext cx="6030230" cy="379112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2927218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2CD8C0B-DE5D-4228-B1C2-F9C90FC829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7327" y="3990625"/>
            <a:ext cx="7845900" cy="519600"/>
          </a:xfrm>
        </p:spPr>
        <p:txBody>
          <a:bodyPr/>
          <a:lstStyle/>
          <a:p>
            <a:endParaRPr lang="pt-PT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B504905-9D5C-4C92-A51B-C1772790678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C30669-AEB7-4B1D-9325-753156D788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032" y="1004836"/>
            <a:ext cx="6462310" cy="350539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22A35A4-2898-4527-9E66-13E3B36498A7}"/>
              </a:ext>
            </a:extLst>
          </p:cNvPr>
          <p:cNvSpPr/>
          <p:nvPr/>
        </p:nvSpPr>
        <p:spPr>
          <a:xfrm>
            <a:off x="7164048" y="106157"/>
            <a:ext cx="4572000" cy="984885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lvl="0" indent="0" algn="just">
              <a:spcBef>
                <a:spcPts val="600"/>
              </a:spcBef>
            </a:pPr>
            <a:r>
              <a:rPr lang="en-US" sz="1600" b="1" dirty="0">
                <a:solidFill>
                  <a:schemeClr val="bg1"/>
                </a:solidFill>
                <a:latin typeface="Karla" panose="020B0604020202020204" charset="0"/>
              </a:rPr>
              <a:t>3. Results:</a:t>
            </a:r>
          </a:p>
          <a:p>
            <a:pPr marL="0" lvl="0" indent="0" algn="just">
              <a:spcBef>
                <a:spcPts val="600"/>
              </a:spcBef>
            </a:pPr>
            <a:r>
              <a:rPr lang="en-US" sz="1600" b="1" dirty="0">
                <a:solidFill>
                  <a:schemeClr val="bg1"/>
                </a:solidFill>
                <a:latin typeface="Karla" panose="020B0604020202020204" charset="0"/>
              </a:rPr>
              <a:t>Map of Oporto </a:t>
            </a:r>
          </a:p>
          <a:p>
            <a:pPr marL="0" lvl="0" indent="0" algn="just">
              <a:spcBef>
                <a:spcPts val="600"/>
              </a:spcBef>
            </a:pPr>
            <a:r>
              <a:rPr lang="en-US" b="1" dirty="0">
                <a:solidFill>
                  <a:schemeClr val="bg1"/>
                </a:solidFill>
                <a:latin typeface="Karla" panose="020B0604020202020204" charset="0"/>
              </a:rPr>
              <a:t>Art and Leisure places</a:t>
            </a:r>
          </a:p>
        </p:txBody>
      </p:sp>
    </p:spTree>
    <p:extLst>
      <p:ext uri="{BB962C8B-B14F-4D97-AF65-F5344CB8AC3E}">
        <p14:creationId xmlns:p14="http://schemas.microsoft.com/office/powerpoint/2010/main" val="35828370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8D00F47-0959-432E-90C6-73561F22206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A9B6BA-4E70-4D8F-A229-F2ED59DAFA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873" y="767877"/>
            <a:ext cx="6291296" cy="387446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B193C4C-BF55-4344-86A6-B94543F09BDF}"/>
              </a:ext>
            </a:extLst>
          </p:cNvPr>
          <p:cNvSpPr/>
          <p:nvPr/>
        </p:nvSpPr>
        <p:spPr>
          <a:xfrm>
            <a:off x="7164048" y="106157"/>
            <a:ext cx="4572000" cy="984885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lvl="0" indent="0" algn="just">
              <a:spcBef>
                <a:spcPts val="600"/>
              </a:spcBef>
            </a:pPr>
            <a:r>
              <a:rPr lang="en-US" sz="1600" b="1" dirty="0">
                <a:solidFill>
                  <a:schemeClr val="bg1"/>
                </a:solidFill>
                <a:latin typeface="Karla" panose="020B0604020202020204" charset="0"/>
              </a:rPr>
              <a:t>4. Results:</a:t>
            </a:r>
          </a:p>
          <a:p>
            <a:pPr marL="0" lvl="0" indent="0" algn="just">
              <a:spcBef>
                <a:spcPts val="600"/>
              </a:spcBef>
            </a:pPr>
            <a:r>
              <a:rPr lang="en-US" sz="1600" b="1" dirty="0">
                <a:solidFill>
                  <a:schemeClr val="bg1"/>
                </a:solidFill>
                <a:latin typeface="Karla" panose="020B0604020202020204" charset="0"/>
              </a:rPr>
              <a:t>Score results</a:t>
            </a:r>
          </a:p>
          <a:p>
            <a:pPr marL="0" lvl="0" indent="0" algn="just">
              <a:spcBef>
                <a:spcPts val="600"/>
              </a:spcBef>
            </a:pPr>
            <a:r>
              <a:rPr lang="en-US" sz="1600" b="1" dirty="0">
                <a:solidFill>
                  <a:schemeClr val="bg1"/>
                </a:solidFill>
                <a:latin typeface="Karla" panose="020B0604020202020204" charset="0"/>
              </a:rPr>
              <a:t>Without weights</a:t>
            </a:r>
            <a:endParaRPr lang="en-US" b="1" dirty="0">
              <a:solidFill>
                <a:schemeClr val="bg1"/>
              </a:solidFill>
              <a:latin typeface="Karla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90406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29B3CB5-BCC0-4EF0-A3C1-EC41A4D4CF7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85D9ABA-7C1A-4769-8E71-BAE0472978BB}"/>
              </a:ext>
            </a:extLst>
          </p:cNvPr>
          <p:cNvSpPr/>
          <p:nvPr/>
        </p:nvSpPr>
        <p:spPr>
          <a:xfrm>
            <a:off x="7164048" y="106157"/>
            <a:ext cx="4572000" cy="984885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lvl="0" indent="0" algn="just">
              <a:spcBef>
                <a:spcPts val="600"/>
              </a:spcBef>
            </a:pPr>
            <a:r>
              <a:rPr lang="en-US" sz="1600" b="1" dirty="0">
                <a:solidFill>
                  <a:schemeClr val="bg1"/>
                </a:solidFill>
                <a:latin typeface="Karla" panose="020B0604020202020204" charset="0"/>
              </a:rPr>
              <a:t>4. Results:</a:t>
            </a:r>
          </a:p>
          <a:p>
            <a:pPr marL="0" lvl="0" indent="0" algn="just">
              <a:spcBef>
                <a:spcPts val="600"/>
              </a:spcBef>
            </a:pPr>
            <a:r>
              <a:rPr lang="en-US" sz="1600" b="1" dirty="0">
                <a:solidFill>
                  <a:schemeClr val="bg1"/>
                </a:solidFill>
                <a:latin typeface="Karla" panose="020B0604020202020204" charset="0"/>
              </a:rPr>
              <a:t>Score results</a:t>
            </a:r>
          </a:p>
          <a:p>
            <a:pPr marL="0" lvl="0" indent="0" algn="just">
              <a:spcBef>
                <a:spcPts val="600"/>
              </a:spcBef>
            </a:pPr>
            <a:r>
              <a:rPr lang="en-US" sz="1600" b="1" dirty="0">
                <a:solidFill>
                  <a:schemeClr val="bg1"/>
                </a:solidFill>
                <a:latin typeface="Karla" panose="020B0604020202020204" charset="0"/>
              </a:rPr>
              <a:t>With weights</a:t>
            </a:r>
            <a:endParaRPr lang="en-US" b="1" dirty="0">
              <a:solidFill>
                <a:schemeClr val="bg1"/>
              </a:solidFill>
              <a:latin typeface="Karla" panose="020B060402020202020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598EEF-ACB8-4440-81FD-29C5BACCF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5160" y="571500"/>
            <a:ext cx="1781175" cy="40005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521C301-ADC6-4B8E-9677-0AF1CC8649EE}"/>
              </a:ext>
            </a:extLst>
          </p:cNvPr>
          <p:cNvSpPr/>
          <p:nvPr/>
        </p:nvSpPr>
        <p:spPr>
          <a:xfrm>
            <a:off x="1165609" y="783771"/>
            <a:ext cx="2170444" cy="307271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AD09BDB-52AF-4F63-8EE2-8834829116A8}"/>
              </a:ext>
            </a:extLst>
          </p:cNvPr>
          <p:cNvCxnSpPr>
            <a:cxnSpLocks/>
          </p:cNvCxnSpPr>
          <p:nvPr/>
        </p:nvCxnSpPr>
        <p:spPr>
          <a:xfrm flipH="1" flipV="1">
            <a:off x="3410107" y="937407"/>
            <a:ext cx="1085222" cy="12330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475970CB-D319-4D7A-BEB7-8525D67FE2F6}"/>
              </a:ext>
            </a:extLst>
          </p:cNvPr>
          <p:cNvSpPr/>
          <p:nvPr/>
        </p:nvSpPr>
        <p:spPr>
          <a:xfrm>
            <a:off x="3094892" y="2388281"/>
            <a:ext cx="4572000" cy="116955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/>
              <a:t>The locality with best score is “Santo Ildefonso” with 138.5 pts. </a:t>
            </a:r>
          </a:p>
          <a:p>
            <a:endParaRPr lang="en-US" b="1" dirty="0"/>
          </a:p>
          <a:p>
            <a:r>
              <a:rPr lang="en-US" dirty="0"/>
              <a:t>With this result we maximize the number of potential tourists who will visit the hotels.</a:t>
            </a:r>
            <a:endParaRPr lang="pt-PT" b="1" dirty="0">
              <a:latin typeface="Karla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88696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BC21078-167B-4D87-92AF-C1601B57868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F68356C-9B33-4C61-A543-4AAC86D4D74D}"/>
              </a:ext>
            </a:extLst>
          </p:cNvPr>
          <p:cNvSpPr/>
          <p:nvPr/>
        </p:nvSpPr>
        <p:spPr>
          <a:xfrm>
            <a:off x="7164048" y="278195"/>
            <a:ext cx="4572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lvl="0" indent="0" algn="just">
              <a:spcBef>
                <a:spcPts val="600"/>
              </a:spcBef>
            </a:pPr>
            <a:r>
              <a:rPr lang="en-US" sz="1600" b="1" dirty="0">
                <a:solidFill>
                  <a:schemeClr val="bg1"/>
                </a:solidFill>
                <a:latin typeface="Karla" panose="020B0604020202020204" charset="0"/>
              </a:rPr>
              <a:t>4. DISCUSSION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93CD59-887D-4FE9-9A10-C5341D5DE5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785" y="340943"/>
            <a:ext cx="5968720" cy="330242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FF9A846-93F0-4CD9-95DE-A16DE4839E24}"/>
              </a:ext>
            </a:extLst>
          </p:cNvPr>
          <p:cNvSpPr/>
          <p:nvPr/>
        </p:nvSpPr>
        <p:spPr>
          <a:xfrm>
            <a:off x="52073" y="3709207"/>
            <a:ext cx="4572000" cy="93871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PT" sz="1100" b="1" dirty="0">
                <a:latin typeface="Karla" panose="020B0604020202020204" charset="0"/>
              </a:rPr>
              <a:t>Red - Restaurants</a:t>
            </a:r>
          </a:p>
          <a:p>
            <a:r>
              <a:rPr lang="pt-PT" sz="1100" b="1" dirty="0">
                <a:latin typeface="Karla" panose="020B0604020202020204" charset="0"/>
              </a:rPr>
              <a:t>Green - Hotels</a:t>
            </a:r>
          </a:p>
          <a:p>
            <a:r>
              <a:rPr lang="pt-PT" sz="1100" b="1" dirty="0">
                <a:latin typeface="Karla" panose="020B0604020202020204" charset="0"/>
              </a:rPr>
              <a:t>Gold - Night Establishments</a:t>
            </a:r>
          </a:p>
          <a:p>
            <a:r>
              <a:rPr lang="pt-PT" sz="1100" b="1" dirty="0">
                <a:latin typeface="Karla" panose="020B0604020202020204" charset="0"/>
              </a:rPr>
              <a:t>Fuchsia - Art and Leisure</a:t>
            </a:r>
          </a:p>
          <a:p>
            <a:r>
              <a:rPr lang="pt-PT" sz="1100" b="1" dirty="0">
                <a:latin typeface="Karla" panose="020B0604020202020204" charset="0"/>
              </a:rPr>
              <a:t>Orange - Subway stations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53326D3-76A5-4528-AB2D-E432D463ED96}"/>
              </a:ext>
            </a:extLst>
          </p:cNvPr>
          <p:cNvSpPr/>
          <p:nvPr/>
        </p:nvSpPr>
        <p:spPr>
          <a:xfrm>
            <a:off x="3140896" y="1385888"/>
            <a:ext cx="1085850" cy="107632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B6C33D69-3137-4C15-B267-7E3CF15C11BC}"/>
              </a:ext>
            </a:extLst>
          </p:cNvPr>
          <p:cNvSpPr/>
          <p:nvPr/>
        </p:nvSpPr>
        <p:spPr>
          <a:xfrm rot="19891709">
            <a:off x="2083882" y="2179938"/>
            <a:ext cx="905055" cy="246430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221AA159-CF00-4031-AC6F-8DDC04D60BB8}"/>
              </a:ext>
            </a:extLst>
          </p:cNvPr>
          <p:cNvSpPr/>
          <p:nvPr/>
        </p:nvSpPr>
        <p:spPr>
          <a:xfrm rot="8792181">
            <a:off x="4230754" y="1035801"/>
            <a:ext cx="905055" cy="246430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70BAB9D-4982-4F0A-8980-E4F194737DE6}"/>
              </a:ext>
            </a:extLst>
          </p:cNvPr>
          <p:cNvSpPr/>
          <p:nvPr/>
        </p:nvSpPr>
        <p:spPr>
          <a:xfrm>
            <a:off x="2286000" y="4111474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b="1" dirty="0">
                <a:latin typeface="Karla" panose="020B0604020202020204" charset="0"/>
              </a:rPr>
              <a:t>The new hotel should be located inside the circle.</a:t>
            </a:r>
            <a:endParaRPr lang="pt-PT" b="1" dirty="0">
              <a:latin typeface="Karla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18140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00F8E90-0586-45F9-9B32-0FC47405C9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D22B779-75AC-4339-97CE-2E1E26B7935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  <p:sp>
        <p:nvSpPr>
          <p:cNvPr id="4" name="Google Shape;76;p14">
            <a:extLst>
              <a:ext uri="{FF2B5EF4-FFF2-40B4-BE49-F238E27FC236}">
                <a16:creationId xmlns:a16="http://schemas.microsoft.com/office/drawing/2014/main" id="{506C2D1F-E5EF-4B7C-8AAA-82B979C46B93}"/>
              </a:ext>
            </a:extLst>
          </p:cNvPr>
          <p:cNvSpPr txBox="1">
            <a:spLocks/>
          </p:cNvSpPr>
          <p:nvPr/>
        </p:nvSpPr>
        <p:spPr>
          <a:xfrm>
            <a:off x="1832384" y="1389750"/>
            <a:ext cx="5479231" cy="118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PT" sz="2000" b="1" dirty="0"/>
              <a:t>THANK YOU FOR YOUR ATTENTION.</a:t>
            </a:r>
            <a:endParaRPr lang="pt-PT" sz="20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29240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33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8F2E315C-19B8-4377-8062-A59A63FE5BCA}"/>
              </a:ext>
            </a:extLst>
          </p:cNvPr>
          <p:cNvSpPr/>
          <p:nvPr/>
        </p:nvSpPr>
        <p:spPr>
          <a:xfrm>
            <a:off x="7140752" y="233464"/>
            <a:ext cx="195117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PT" sz="2400" b="1" dirty="0">
                <a:solidFill>
                  <a:schemeClr val="bg1"/>
                </a:solidFill>
                <a:latin typeface="Montserrat" panose="020B0604020202020204" charset="0"/>
              </a:rPr>
              <a:t>SCHEDULE</a:t>
            </a:r>
          </a:p>
        </p:txBody>
      </p:sp>
      <p:sp>
        <p:nvSpPr>
          <p:cNvPr id="8" name="Google Shape;163;p22">
            <a:extLst>
              <a:ext uri="{FF2B5EF4-FFF2-40B4-BE49-F238E27FC236}">
                <a16:creationId xmlns:a16="http://schemas.microsoft.com/office/drawing/2014/main" id="{FA41E4D8-8975-44DE-BCCF-A1AA88367EB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45232" y="167268"/>
            <a:ext cx="7049092" cy="474276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>
              <a:spcBef>
                <a:spcPts val="600"/>
              </a:spcBef>
            </a:pPr>
            <a:r>
              <a:rPr lang="en-US" sz="1800" b="1" dirty="0">
                <a:solidFill>
                  <a:schemeClr val="tx1"/>
                </a:solidFill>
              </a:rPr>
              <a:t>1. Introduction: </a:t>
            </a:r>
          </a:p>
          <a:p>
            <a:pPr marL="0" lvl="0" indent="0" algn="just">
              <a:spcBef>
                <a:spcPts val="600"/>
              </a:spcBef>
            </a:pPr>
            <a:r>
              <a:rPr lang="en-US" sz="1800" dirty="0">
                <a:solidFill>
                  <a:schemeClr val="tx1"/>
                </a:solidFill>
              </a:rPr>
              <a:t>⁃ The problem to be solved.</a:t>
            </a:r>
          </a:p>
          <a:p>
            <a:pPr marL="0" lvl="0" indent="0" algn="just">
              <a:spcBef>
                <a:spcPts val="600"/>
              </a:spcBef>
            </a:pPr>
            <a:r>
              <a:rPr lang="en-US" sz="1800" b="1" dirty="0">
                <a:solidFill>
                  <a:schemeClr val="tx1"/>
                </a:solidFill>
              </a:rPr>
              <a:t>2. Data Section: </a:t>
            </a:r>
          </a:p>
          <a:p>
            <a:pPr marL="0" lvl="0" indent="0" algn="just">
              <a:spcBef>
                <a:spcPts val="600"/>
              </a:spcBef>
            </a:pPr>
            <a:r>
              <a:rPr lang="en-US" sz="1800" dirty="0">
                <a:solidFill>
                  <a:schemeClr val="tx1"/>
                </a:solidFill>
              </a:rPr>
              <a:t>⁃ Data requirements and Sources.</a:t>
            </a:r>
          </a:p>
          <a:p>
            <a:pPr marL="0" lvl="0" indent="0" algn="just">
              <a:spcBef>
                <a:spcPts val="600"/>
              </a:spcBef>
            </a:pPr>
            <a:r>
              <a:rPr lang="en-US" sz="1800" b="1" dirty="0">
                <a:solidFill>
                  <a:schemeClr val="tx1"/>
                </a:solidFill>
              </a:rPr>
              <a:t>3. Methodology section: </a:t>
            </a:r>
          </a:p>
          <a:p>
            <a:pPr marL="0" lvl="0" indent="0" algn="just">
              <a:spcBef>
                <a:spcPts val="600"/>
              </a:spcBef>
            </a:pPr>
            <a:r>
              <a:rPr lang="en-US" sz="1800" dirty="0">
                <a:solidFill>
                  <a:schemeClr val="tx1"/>
                </a:solidFill>
              </a:rPr>
              <a:t>⁃ Data processing, data analysis and/or inferential statistical testing performed, and/or machine learnings used. </a:t>
            </a:r>
          </a:p>
          <a:p>
            <a:pPr marL="0" lvl="0" indent="0" algn="just">
              <a:spcBef>
                <a:spcPts val="600"/>
              </a:spcBef>
            </a:pPr>
            <a:r>
              <a:rPr lang="en-US" sz="1800" b="1" dirty="0">
                <a:solidFill>
                  <a:schemeClr val="tx1"/>
                </a:solidFill>
              </a:rPr>
              <a:t>4. Results section: </a:t>
            </a:r>
          </a:p>
          <a:p>
            <a:pPr marL="0" lvl="0" indent="0" algn="just">
              <a:spcBef>
                <a:spcPts val="600"/>
              </a:spcBef>
            </a:pPr>
            <a:r>
              <a:rPr lang="en-US" sz="1800" dirty="0">
                <a:solidFill>
                  <a:schemeClr val="tx1"/>
                </a:solidFill>
              </a:rPr>
              <a:t>⁃ Presentation of the results/finding.</a:t>
            </a:r>
          </a:p>
          <a:p>
            <a:pPr marL="0" lvl="0" indent="0" algn="just">
              <a:spcBef>
                <a:spcPts val="600"/>
              </a:spcBef>
            </a:pPr>
            <a:r>
              <a:rPr lang="en-US" sz="1800" b="1" dirty="0">
                <a:solidFill>
                  <a:schemeClr val="tx1"/>
                </a:solidFill>
              </a:rPr>
              <a:t>5. Discussion section: </a:t>
            </a:r>
          </a:p>
          <a:p>
            <a:pPr marL="0" lvl="0" indent="0" algn="just">
              <a:spcBef>
                <a:spcPts val="600"/>
              </a:spcBef>
            </a:pPr>
            <a:r>
              <a:rPr lang="en-US" sz="1800" dirty="0">
                <a:solidFill>
                  <a:schemeClr val="tx1"/>
                </a:solidFill>
              </a:rPr>
              <a:t>⁃ Observations &amp; recommendations </a:t>
            </a:r>
          </a:p>
          <a:p>
            <a:pPr marL="0" lvl="0" indent="0" algn="just">
              <a:spcBef>
                <a:spcPts val="600"/>
              </a:spcBef>
            </a:pPr>
            <a:r>
              <a:rPr lang="en-US" sz="1800" b="1" dirty="0">
                <a:solidFill>
                  <a:schemeClr val="tx1"/>
                </a:solidFill>
              </a:rPr>
              <a:t>6. Conclusion section: </a:t>
            </a:r>
          </a:p>
          <a:p>
            <a:pPr marL="0" lvl="0" indent="0" algn="just">
              <a:spcBef>
                <a:spcPts val="600"/>
              </a:spcBef>
            </a:pPr>
            <a:r>
              <a:rPr lang="en-US" sz="1800" dirty="0">
                <a:solidFill>
                  <a:schemeClr val="tx1"/>
                </a:solidFill>
              </a:rPr>
              <a:t>⁃ Answers &amp; conclusions.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B041D43D-606A-4B18-9014-4F1EC4BAD64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smtClean="0"/>
              <a:t>3</a:t>
            </a:fld>
            <a:endParaRPr lang="pt-PT"/>
          </a:p>
        </p:txBody>
      </p:sp>
      <p:pic>
        <p:nvPicPr>
          <p:cNvPr id="9" name="Imagem 8" descr="Uma imagem com água, exterior, barco, edifício&#10;&#10;Descrição gerada automaticamente">
            <a:extLst>
              <a:ext uri="{FF2B5EF4-FFF2-40B4-BE49-F238E27FC236}">
                <a16:creationId xmlns:a16="http://schemas.microsoft.com/office/drawing/2014/main" id="{9881115B-A9E4-4ADB-836E-A7AAF47B45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8826" y="-40706"/>
            <a:ext cx="9212826" cy="5448838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59AFBB6C-184A-408E-BBC2-3160B120A715}"/>
              </a:ext>
            </a:extLst>
          </p:cNvPr>
          <p:cNvSpPr txBox="1"/>
          <p:nvPr/>
        </p:nvSpPr>
        <p:spPr>
          <a:xfrm>
            <a:off x="206478" y="363795"/>
            <a:ext cx="72168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800" b="1" dirty="0" err="1">
                <a:latin typeface="Karla" panose="020B0604020202020204" charset="0"/>
              </a:rPr>
              <a:t>Hello</a:t>
            </a:r>
            <a:r>
              <a:rPr lang="pt-PT" sz="1800" b="1" dirty="0">
                <a:latin typeface="Karla" panose="020B0604020202020204" charset="0"/>
              </a:rPr>
              <a:t> </a:t>
            </a:r>
            <a:r>
              <a:rPr lang="pt-PT" sz="1800" b="1" dirty="0" err="1">
                <a:latin typeface="Karla" panose="020B0604020202020204" charset="0"/>
              </a:rPr>
              <a:t>everyone</a:t>
            </a:r>
            <a:r>
              <a:rPr lang="pt-PT" sz="1800" b="1" dirty="0">
                <a:latin typeface="Karla" panose="020B0604020202020204" charset="0"/>
              </a:rPr>
              <a:t>,</a:t>
            </a:r>
          </a:p>
          <a:p>
            <a:endParaRPr lang="pt-PT" sz="1800" b="1" dirty="0">
              <a:latin typeface="Karla" panose="020B0604020202020204" charset="0"/>
            </a:endParaRPr>
          </a:p>
          <a:p>
            <a:r>
              <a:rPr lang="pt-PT" sz="1800" b="1" dirty="0">
                <a:latin typeface="Karla" panose="020B0604020202020204" charset="0"/>
              </a:rPr>
              <a:t>My name is Filipe!  Welcome to Oporto, my sweet hometown. 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CE7DD012-FCC2-4F28-A7C7-EB20C0DF9198}"/>
              </a:ext>
            </a:extLst>
          </p:cNvPr>
          <p:cNvSpPr/>
          <p:nvPr/>
        </p:nvSpPr>
        <p:spPr>
          <a:xfrm>
            <a:off x="6921917" y="206994"/>
            <a:ext cx="222208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0" indent="0" algn="just">
              <a:spcBef>
                <a:spcPts val="600"/>
              </a:spcBef>
            </a:pPr>
            <a:r>
              <a:rPr lang="en-US" sz="2000" b="1" dirty="0">
                <a:solidFill>
                  <a:schemeClr val="bg1"/>
                </a:solidFill>
                <a:latin typeface="Karla" panose="020B0604020202020204" charset="0"/>
              </a:rPr>
              <a:t>1. INTRODUCTION</a:t>
            </a:r>
          </a:p>
        </p:txBody>
      </p:sp>
    </p:spTree>
    <p:extLst>
      <p:ext uri="{BB962C8B-B14F-4D97-AF65-F5344CB8AC3E}">
        <p14:creationId xmlns:p14="http://schemas.microsoft.com/office/powerpoint/2010/main" val="20797100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E5009AD1-3165-4C87-AA37-C37E6FF195F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smtClean="0"/>
              <a:t>4</a:t>
            </a:fld>
            <a:endParaRPr lang="pt-PT"/>
          </a:p>
        </p:txBody>
      </p:sp>
      <p:pic>
        <p:nvPicPr>
          <p:cNvPr id="11" name="Imagem 10" descr="Uma imagem com pessoa, edifício, pessoas, multidão&#10;&#10;Descrição gerada automaticamente">
            <a:extLst>
              <a:ext uri="{FF2B5EF4-FFF2-40B4-BE49-F238E27FC236}">
                <a16:creationId xmlns:a16="http://schemas.microsoft.com/office/drawing/2014/main" id="{A909E19B-77CE-4241-A8E7-81C746513C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482" y="2571750"/>
            <a:ext cx="4050088" cy="269889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3" name="Imagem 12" descr="Uma imagem com água, rio, barco, exterior&#10;&#10;Descrição gerada automaticamente">
            <a:extLst>
              <a:ext uri="{FF2B5EF4-FFF2-40B4-BE49-F238E27FC236}">
                <a16:creationId xmlns:a16="http://schemas.microsoft.com/office/drawing/2014/main" id="{9BC2810E-A637-4496-8DA2-166B986B5F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034606" cy="268973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058C1D86-3A8C-4CBC-BCD4-B51225D078AD}"/>
              </a:ext>
            </a:extLst>
          </p:cNvPr>
          <p:cNvSpPr txBox="1"/>
          <p:nvPr/>
        </p:nvSpPr>
        <p:spPr>
          <a:xfrm>
            <a:off x="4131216" y="1344868"/>
            <a:ext cx="721687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b="1" dirty="0">
                <a:latin typeface="Karla" panose="020B0604020202020204" charset="0"/>
              </a:rPr>
              <a:t>Oporto is a historic place. </a:t>
            </a:r>
          </a:p>
          <a:p>
            <a:pPr algn="just"/>
            <a:endParaRPr lang="en-US" sz="1600" b="1" dirty="0">
              <a:latin typeface="Karla" panose="020B0604020202020204" charset="0"/>
            </a:endParaRPr>
          </a:p>
          <a:p>
            <a:pPr algn="just"/>
            <a:r>
              <a:rPr lang="en-US" sz="1600" b="1" dirty="0">
                <a:latin typeface="Karla" panose="020B0604020202020204" charset="0"/>
              </a:rPr>
              <a:t>It is a charismatic city, with proud</a:t>
            </a:r>
          </a:p>
          <a:p>
            <a:pPr algn="just"/>
            <a:r>
              <a:rPr lang="en-US" sz="1600" b="1" dirty="0">
                <a:latin typeface="Karla" panose="020B0604020202020204" charset="0"/>
              </a:rPr>
              <a:t>residents. </a:t>
            </a:r>
          </a:p>
          <a:p>
            <a:pPr algn="just"/>
            <a:endParaRPr lang="en-US" sz="1600" b="1" dirty="0">
              <a:latin typeface="Karla" panose="020B0604020202020204" charset="0"/>
            </a:endParaRPr>
          </a:p>
          <a:p>
            <a:pPr algn="just"/>
            <a:r>
              <a:rPr lang="en-US" sz="1600" b="1" dirty="0">
                <a:latin typeface="Karla" panose="020B0604020202020204" charset="0"/>
              </a:rPr>
              <a:t>Filled with beautiful monuments and </a:t>
            </a:r>
          </a:p>
          <a:p>
            <a:pPr algn="just"/>
            <a:r>
              <a:rPr lang="en-US" sz="1600" b="1" dirty="0">
                <a:latin typeface="Karla" panose="020B0604020202020204" charset="0"/>
              </a:rPr>
              <a:t>breathtaking landscapes, as well as home </a:t>
            </a:r>
          </a:p>
          <a:p>
            <a:pPr algn="just"/>
            <a:r>
              <a:rPr lang="en-US" sz="1600" b="1" dirty="0">
                <a:latin typeface="Karla" panose="020B0604020202020204" charset="0"/>
              </a:rPr>
              <a:t>of one of the most famous football clubs </a:t>
            </a:r>
          </a:p>
          <a:p>
            <a:pPr algn="just"/>
            <a:r>
              <a:rPr lang="en-US" sz="1600" b="1" dirty="0">
                <a:latin typeface="Karla" panose="020B0604020202020204" charset="0"/>
              </a:rPr>
              <a:t>in the world (FC Porto), it is not </a:t>
            </a:r>
          </a:p>
          <a:p>
            <a:pPr algn="just"/>
            <a:r>
              <a:rPr lang="en-US" sz="1600" b="1" dirty="0">
                <a:latin typeface="Karla" panose="020B0604020202020204" charset="0"/>
              </a:rPr>
              <a:t>surprising that  the "undefeated city “</a:t>
            </a:r>
          </a:p>
          <a:p>
            <a:pPr algn="just"/>
            <a:r>
              <a:rPr lang="en-US" sz="1600" b="1" dirty="0">
                <a:latin typeface="Karla" panose="020B0604020202020204" charset="0"/>
              </a:rPr>
              <a:t>is a popular destination for tourists </a:t>
            </a:r>
          </a:p>
          <a:p>
            <a:pPr algn="just"/>
            <a:r>
              <a:rPr lang="en-US" sz="1600" b="1" dirty="0">
                <a:latin typeface="Karla" panose="020B0604020202020204" charset="0"/>
              </a:rPr>
              <a:t>worldwide.</a:t>
            </a:r>
            <a:endParaRPr lang="pt-PT" sz="1600" b="1" dirty="0">
              <a:latin typeface="Karla" panose="020B0604020202020204" charset="0"/>
            </a:endParaRP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D1E1F994-F3A3-485F-90D2-5C682347CAE4}"/>
              </a:ext>
            </a:extLst>
          </p:cNvPr>
          <p:cNvSpPr/>
          <p:nvPr/>
        </p:nvSpPr>
        <p:spPr>
          <a:xfrm>
            <a:off x="6921917" y="206994"/>
            <a:ext cx="222208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0" indent="0" algn="just">
              <a:spcBef>
                <a:spcPts val="600"/>
              </a:spcBef>
            </a:pPr>
            <a:r>
              <a:rPr lang="en-US" sz="2000" b="1" dirty="0">
                <a:solidFill>
                  <a:schemeClr val="bg1"/>
                </a:solidFill>
                <a:latin typeface="Karla" panose="020B0604020202020204" charset="0"/>
              </a:rPr>
              <a:t>1. INTRODUCTION</a:t>
            </a:r>
          </a:p>
        </p:txBody>
      </p:sp>
    </p:spTree>
    <p:extLst>
      <p:ext uri="{BB962C8B-B14F-4D97-AF65-F5344CB8AC3E}">
        <p14:creationId xmlns:p14="http://schemas.microsoft.com/office/powerpoint/2010/main" val="11405696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A0E05BEA-E4F9-4F1E-B787-0353887AD54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smtClean="0"/>
              <a:t>5</a:t>
            </a:fld>
            <a:endParaRPr lang="pt-PT"/>
          </a:p>
        </p:txBody>
      </p:sp>
      <p:pic>
        <p:nvPicPr>
          <p:cNvPr id="5" name="Imagem 4" descr="Uma imagem com exterior, água, barco, rio&#10;&#10;Descrição gerada automaticamente">
            <a:extLst>
              <a:ext uri="{FF2B5EF4-FFF2-40B4-BE49-F238E27FC236}">
                <a16:creationId xmlns:a16="http://schemas.microsoft.com/office/drawing/2014/main" id="{716751F3-7B73-46B8-B6AE-48552ABEB1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499104" cy="262432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Imagem 6" descr="Uma imagem com exterior, edifício, rua, relva&#10;&#10;Descrição gerada automaticamente">
            <a:extLst>
              <a:ext uri="{FF2B5EF4-FFF2-40B4-BE49-F238E27FC236}">
                <a16:creationId xmlns:a16="http://schemas.microsoft.com/office/drawing/2014/main" id="{38EA6047-0E9E-4297-9CB8-1FE8840EFA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624329"/>
            <a:ext cx="3499104" cy="251917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40A1F188-F7E4-4D1F-A025-D5C0EBCB6E9D}"/>
              </a:ext>
            </a:extLst>
          </p:cNvPr>
          <p:cNvSpPr/>
          <p:nvPr/>
        </p:nvSpPr>
        <p:spPr>
          <a:xfrm>
            <a:off x="6921917" y="206994"/>
            <a:ext cx="222208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0" indent="0" algn="just">
              <a:spcBef>
                <a:spcPts val="600"/>
              </a:spcBef>
            </a:pPr>
            <a:r>
              <a:rPr lang="en-US" sz="2000" b="1" dirty="0">
                <a:solidFill>
                  <a:schemeClr val="bg1"/>
                </a:solidFill>
                <a:latin typeface="Karla" panose="020B0604020202020204" charset="0"/>
              </a:rPr>
              <a:t>1. INTRODUCTION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95C1425-6189-45F8-B2AD-62F7F75FC853}"/>
              </a:ext>
            </a:extLst>
          </p:cNvPr>
          <p:cNvSpPr/>
          <p:nvPr/>
        </p:nvSpPr>
        <p:spPr>
          <a:xfrm>
            <a:off x="3628417" y="733541"/>
            <a:ext cx="491481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PT" b="1" dirty="0">
                <a:latin typeface="Karla" panose="020B0604020202020204" charset="0"/>
              </a:rPr>
              <a:t>- The problem to be solved: </a:t>
            </a:r>
          </a:p>
          <a:p>
            <a:r>
              <a:rPr lang="pt-PT" dirty="0">
                <a:latin typeface="Karla" panose="020B0604020202020204" charset="0"/>
              </a:rPr>
              <a:t>Given the growing wave of tourism in Oporto, a hotel building group is interested in opening a hotel in the city. They want to know what would be the best place in the city to open a hotel.</a:t>
            </a:r>
          </a:p>
          <a:p>
            <a:endParaRPr lang="pt-PT" dirty="0">
              <a:latin typeface="Karla" panose="020B0604020202020204" charset="0"/>
            </a:endParaRPr>
          </a:p>
          <a:p>
            <a:pPr marL="285750" indent="-285750">
              <a:buFontTx/>
              <a:buChar char="-"/>
            </a:pPr>
            <a:r>
              <a:rPr lang="pt-PT" b="1" dirty="0">
                <a:latin typeface="Karla" panose="020B0604020202020204" charset="0"/>
              </a:rPr>
              <a:t>About Oporto:</a:t>
            </a:r>
          </a:p>
          <a:p>
            <a:r>
              <a:rPr lang="pt-PT" dirty="0">
                <a:latin typeface="Karla" panose="020B0604020202020204" charset="0"/>
              </a:rPr>
              <a:t>Oporto is made up of 15 locations:</a:t>
            </a:r>
          </a:p>
          <a:p>
            <a:endParaRPr lang="pt-PT" dirty="0">
              <a:latin typeface="Karla" panose="020B0604020202020204" charset="0"/>
            </a:endParaRPr>
          </a:p>
          <a:p>
            <a:endParaRPr lang="pt-PT" dirty="0">
              <a:latin typeface="Karla" panose="020B0604020202020204" charset="0"/>
            </a:endParaRPr>
          </a:p>
          <a:p>
            <a:endParaRPr lang="pt-PT" dirty="0">
              <a:latin typeface="Karla" panose="020B0604020202020204" charset="0"/>
            </a:endParaRPr>
          </a:p>
          <a:p>
            <a:endParaRPr lang="pt-PT" dirty="0">
              <a:latin typeface="Karla" panose="020B0604020202020204" charset="0"/>
            </a:endParaRPr>
          </a:p>
        </p:txBody>
      </p:sp>
      <p:graphicFrame>
        <p:nvGraphicFramePr>
          <p:cNvPr id="6" name="Table 8">
            <a:extLst>
              <a:ext uri="{FF2B5EF4-FFF2-40B4-BE49-F238E27FC236}">
                <a16:creationId xmlns:a16="http://schemas.microsoft.com/office/drawing/2014/main" id="{67E019E5-7C45-416A-A874-10E449EA11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7522098"/>
              </p:ext>
            </p:extLst>
          </p:nvPr>
        </p:nvGraphicFramePr>
        <p:xfrm>
          <a:off x="3628417" y="2624328"/>
          <a:ext cx="3570051" cy="2194560"/>
        </p:xfrm>
        <a:graphic>
          <a:graphicData uri="http://schemas.openxmlformats.org/drawingml/2006/table">
            <a:tbl>
              <a:tblPr firstRow="1" bandRow="1">
                <a:tableStyleId>{C19E35B7-9A76-47B1-A687-3412FD497561}</a:tableStyleId>
              </a:tblPr>
              <a:tblGrid>
                <a:gridCol w="1717388">
                  <a:extLst>
                    <a:ext uri="{9D8B030D-6E8A-4147-A177-3AD203B41FA5}">
                      <a16:colId xmlns:a16="http://schemas.microsoft.com/office/drawing/2014/main" val="2631422008"/>
                    </a:ext>
                  </a:extLst>
                </a:gridCol>
                <a:gridCol w="1852663">
                  <a:extLst>
                    <a:ext uri="{9D8B030D-6E8A-4147-A177-3AD203B41FA5}">
                      <a16:colId xmlns:a16="http://schemas.microsoft.com/office/drawing/2014/main" val="1855064291"/>
                    </a:ext>
                  </a:extLst>
                </a:gridCol>
              </a:tblGrid>
              <a:tr h="259148">
                <a:tc>
                  <a:txBody>
                    <a:bodyPr/>
                    <a:lstStyle/>
                    <a:p>
                      <a:r>
                        <a:rPr lang="pt-PT" sz="1200" b="1" dirty="0">
                          <a:latin typeface="Karla" panose="020B0604020202020204" charset="0"/>
                        </a:rPr>
                        <a:t>Aldoar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sz="1200" b="1" dirty="0">
                          <a:latin typeface="Karla" panose="020B0604020202020204" charset="0"/>
                        </a:rPr>
                        <a:t>Massarelos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9989087"/>
                  </a:ext>
                </a:extLst>
              </a:tr>
              <a:tr h="259148">
                <a:tc>
                  <a:txBody>
                    <a:bodyPr/>
                    <a:lstStyle/>
                    <a:p>
                      <a:r>
                        <a:rPr lang="pt-PT" sz="1200" b="1" dirty="0">
                          <a:latin typeface="Karla" panose="020B0604020202020204" charset="0"/>
                        </a:rPr>
                        <a:t>Bonfim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sz="1200" b="1" dirty="0">
                          <a:latin typeface="Karla" panose="020B0604020202020204" charset="0"/>
                        </a:rPr>
                        <a:t>Miragaia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745512"/>
                  </a:ext>
                </a:extLst>
              </a:tr>
              <a:tr h="259148">
                <a:tc>
                  <a:txBody>
                    <a:bodyPr/>
                    <a:lstStyle/>
                    <a:p>
                      <a:r>
                        <a:rPr lang="pt-PT" sz="1200" b="1" dirty="0">
                          <a:latin typeface="Karla" panose="020B0604020202020204" charset="0"/>
                        </a:rPr>
                        <a:t>Campanhã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sz="1200" b="1" dirty="0">
                          <a:latin typeface="Karla" panose="020B0604020202020204" charset="0"/>
                        </a:rPr>
                        <a:t>Nevogilde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0935106"/>
                  </a:ext>
                </a:extLst>
              </a:tr>
              <a:tr h="259148">
                <a:tc>
                  <a:txBody>
                    <a:bodyPr/>
                    <a:lstStyle/>
                    <a:p>
                      <a:r>
                        <a:rPr lang="pt-PT" sz="1200" b="1" dirty="0">
                          <a:latin typeface="Karla" panose="020B0604020202020204" charset="0"/>
                        </a:rPr>
                        <a:t>Cedofeita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sz="1200" b="1" dirty="0">
                          <a:latin typeface="Karla" panose="020B0604020202020204" charset="0"/>
                        </a:rPr>
                        <a:t>Paranhos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7047814"/>
                  </a:ext>
                </a:extLst>
              </a:tr>
              <a:tr h="259148">
                <a:tc>
                  <a:txBody>
                    <a:bodyPr/>
                    <a:lstStyle/>
                    <a:p>
                      <a:r>
                        <a:rPr lang="pt-PT" sz="1200" b="1" dirty="0">
                          <a:latin typeface="Karla" panose="020B0604020202020204" charset="0"/>
                        </a:rPr>
                        <a:t>Foz do Douro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sz="1200" b="1" dirty="0">
                          <a:latin typeface="Karla" panose="020B0604020202020204" charset="0"/>
                        </a:rPr>
                        <a:t>Ramalde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09489"/>
                  </a:ext>
                </a:extLst>
              </a:tr>
              <a:tr h="259148">
                <a:tc>
                  <a:txBody>
                    <a:bodyPr/>
                    <a:lstStyle/>
                    <a:p>
                      <a:r>
                        <a:rPr lang="pt-PT" sz="1200" b="1" dirty="0">
                          <a:latin typeface="Karla" panose="020B0604020202020204" charset="0"/>
                        </a:rPr>
                        <a:t>Lordelo do Ouro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sz="1200" b="1" dirty="0">
                          <a:latin typeface="Karla" panose="020B0604020202020204" charset="0"/>
                        </a:rPr>
                        <a:t>Santo Ildefonso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8257189"/>
                  </a:ext>
                </a:extLst>
              </a:tr>
              <a:tr h="259148">
                <a:tc>
                  <a:txBody>
                    <a:bodyPr/>
                    <a:lstStyle/>
                    <a:p>
                      <a:r>
                        <a:rPr lang="pt-PT" sz="1200" b="1" dirty="0">
                          <a:latin typeface="Karla" panose="020B0604020202020204" charset="0"/>
                        </a:rPr>
                        <a:t>São Nicolau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sz="1200" b="1" dirty="0">
                          <a:latin typeface="Karla" panose="020B0604020202020204" charset="0"/>
                        </a:rPr>
                        <a:t>Sé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1524145"/>
                  </a:ext>
                </a:extLst>
              </a:tr>
              <a:tr h="16630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PT" sz="1200" b="1" dirty="0">
                          <a:latin typeface="Karla" panose="020B0604020202020204" charset="0"/>
                        </a:rPr>
                        <a:t>Vitória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1200" b="1" dirty="0">
                        <a:latin typeface="Karla" panose="020B0604020202020204" charset="0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48398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862470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EA82331-5A13-4A67-AB7D-9DEED63D2B1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8F55CF6-400B-44E6-A78F-F48B68248654}"/>
              </a:ext>
            </a:extLst>
          </p:cNvPr>
          <p:cNvSpPr/>
          <p:nvPr/>
        </p:nvSpPr>
        <p:spPr>
          <a:xfrm>
            <a:off x="3628417" y="607104"/>
            <a:ext cx="4914810" cy="54784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pt-PT" b="1" dirty="0">
                <a:latin typeface="Karla" panose="020B0604020202020204" charset="0"/>
              </a:rPr>
              <a:t>What do we need?</a:t>
            </a:r>
          </a:p>
          <a:p>
            <a:r>
              <a:rPr lang="en-US" dirty="0">
                <a:latin typeface="Karla" panose="020B0604020202020204" charset="0"/>
              </a:rPr>
              <a:t>We need to choose the best Locality in Oporto to</a:t>
            </a:r>
          </a:p>
          <a:p>
            <a:r>
              <a:rPr lang="en-US" dirty="0">
                <a:latin typeface="Karla" panose="020B0604020202020204" charset="0"/>
              </a:rPr>
              <a:t>Build a hotel.</a:t>
            </a:r>
          </a:p>
          <a:p>
            <a:endParaRPr lang="pt-PT" dirty="0">
              <a:latin typeface="Karla" panose="020B0604020202020204" charset="0"/>
            </a:endParaRPr>
          </a:p>
          <a:p>
            <a:pPr marL="285750" indent="-285750">
              <a:buFontTx/>
              <a:buChar char="-"/>
            </a:pPr>
            <a:r>
              <a:rPr lang="en-US" b="1" dirty="0">
                <a:latin typeface="Karla" panose="020B0604020202020204" charset="0"/>
              </a:rPr>
              <a:t>The ideal place to open a city hotel should take into</a:t>
            </a:r>
          </a:p>
          <a:p>
            <a:r>
              <a:rPr lang="en-US" b="1" dirty="0">
                <a:latin typeface="Karla" panose="020B0604020202020204" charset="0"/>
              </a:rPr>
              <a:t>account the following characteristics: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Karla" panose="020B0604020202020204" charset="0"/>
              </a:rPr>
              <a:t>Low amount of competition (other hotels)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Karla" panose="020B0604020202020204" charset="0"/>
              </a:rPr>
              <a:t>Presence of several nearby restaurants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Karla" panose="020B0604020202020204" charset="0"/>
              </a:rPr>
              <a:t>Near nightlife establishments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Karla" panose="020B0604020202020204" charset="0"/>
              </a:rPr>
              <a:t>Near the city's monuments and other art and leisure sources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Karla" panose="020B0604020202020204" charset="0"/>
              </a:rPr>
              <a:t>Easy subway access for tourists to move around the city in peace</a:t>
            </a:r>
          </a:p>
          <a:p>
            <a:endParaRPr lang="en-US" b="1" dirty="0">
              <a:latin typeface="Karla" panose="020B0604020202020204" charset="0"/>
            </a:endParaRPr>
          </a:p>
          <a:p>
            <a:pPr marL="285750" indent="-285750">
              <a:buFontTx/>
              <a:buChar char="-"/>
            </a:pPr>
            <a:r>
              <a:rPr lang="en-US" b="1" dirty="0">
                <a:latin typeface="Karla" panose="020B0604020202020204" charset="0"/>
              </a:rPr>
              <a:t>Who would be interested in this project (Target Audience):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Karla" panose="020B0604020202020204" charset="0"/>
              </a:rPr>
              <a:t>Hotel investors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Karla" panose="020B0604020202020204" charset="0"/>
              </a:rPr>
              <a:t>Tourists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Karla" panose="020B0604020202020204" charset="0"/>
              </a:rPr>
              <a:t>Traders.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Karla" panose="020B0604020202020204" charset="0"/>
              </a:rPr>
              <a:t>Residents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Karla" panose="020B0604020202020204" charset="0"/>
            </a:endParaRPr>
          </a:p>
          <a:p>
            <a:endParaRPr lang="pt-PT" dirty="0">
              <a:latin typeface="Karla" panose="020B0604020202020204" charset="0"/>
            </a:endParaRPr>
          </a:p>
          <a:p>
            <a:endParaRPr lang="pt-PT" dirty="0">
              <a:latin typeface="Karla" panose="020B0604020202020204" charset="0"/>
            </a:endParaRPr>
          </a:p>
          <a:p>
            <a:endParaRPr lang="pt-PT" dirty="0">
              <a:latin typeface="Karla" panose="020B0604020202020204" charset="0"/>
            </a:endParaRPr>
          </a:p>
          <a:p>
            <a:endParaRPr lang="pt-PT" dirty="0">
              <a:latin typeface="Karla" panose="020B060402020202020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01CFAB-72AE-4CF4-BF16-36D4257C60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039" y="2829938"/>
            <a:ext cx="3246802" cy="179278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F45A84B-F613-4286-8E70-1676616140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039" y="676421"/>
            <a:ext cx="3246803" cy="182509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Retângulo 7">
            <a:extLst>
              <a:ext uri="{FF2B5EF4-FFF2-40B4-BE49-F238E27FC236}">
                <a16:creationId xmlns:a16="http://schemas.microsoft.com/office/drawing/2014/main" id="{CEB2F46F-BBD0-4035-A0A4-BB9580481760}"/>
              </a:ext>
            </a:extLst>
          </p:cNvPr>
          <p:cNvSpPr/>
          <p:nvPr/>
        </p:nvSpPr>
        <p:spPr>
          <a:xfrm>
            <a:off x="6921917" y="206994"/>
            <a:ext cx="222208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0" indent="0" algn="just">
              <a:spcBef>
                <a:spcPts val="600"/>
              </a:spcBef>
            </a:pPr>
            <a:r>
              <a:rPr lang="en-US" sz="2000" b="1" dirty="0">
                <a:solidFill>
                  <a:schemeClr val="bg1"/>
                </a:solidFill>
                <a:latin typeface="Karla" panose="020B0604020202020204" charset="0"/>
              </a:rPr>
              <a:t>1. INTRODUCTION</a:t>
            </a:r>
          </a:p>
        </p:txBody>
      </p:sp>
    </p:spTree>
    <p:extLst>
      <p:ext uri="{BB962C8B-B14F-4D97-AF65-F5344CB8AC3E}">
        <p14:creationId xmlns:p14="http://schemas.microsoft.com/office/powerpoint/2010/main" val="10657463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C20329A-DE73-432A-93C9-5022BC18827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DBEE2B-A76F-407D-B20F-C633D1CC00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345" y="481868"/>
            <a:ext cx="2786509" cy="208988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050" name="Picture 2" descr="Resultado de imagem para Porto hotel">
            <a:extLst>
              <a:ext uri="{FF2B5EF4-FFF2-40B4-BE49-F238E27FC236}">
                <a16:creationId xmlns:a16="http://schemas.microsoft.com/office/drawing/2014/main" id="{E71A0859-70BF-439F-A29C-7900372E72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345" y="2751166"/>
            <a:ext cx="2698158" cy="199868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tângulo 7">
            <a:extLst>
              <a:ext uri="{FF2B5EF4-FFF2-40B4-BE49-F238E27FC236}">
                <a16:creationId xmlns:a16="http://schemas.microsoft.com/office/drawing/2014/main" id="{9BC14449-8862-4B59-8577-87B1C8BD433B}"/>
              </a:ext>
            </a:extLst>
          </p:cNvPr>
          <p:cNvSpPr/>
          <p:nvPr/>
        </p:nvSpPr>
        <p:spPr>
          <a:xfrm>
            <a:off x="6929934" y="206994"/>
            <a:ext cx="220605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0" indent="0" algn="just">
              <a:spcBef>
                <a:spcPts val="600"/>
              </a:spcBef>
            </a:pPr>
            <a:r>
              <a:rPr lang="en-US" sz="2000" b="1" dirty="0">
                <a:solidFill>
                  <a:schemeClr val="bg1"/>
                </a:solidFill>
                <a:latin typeface="Karla" panose="020B0604020202020204" charset="0"/>
              </a:rPr>
              <a:t>2. DATA SECTION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C1E259D-C2F9-4A07-B7B2-B8F10307ADE4}"/>
              </a:ext>
            </a:extLst>
          </p:cNvPr>
          <p:cNvSpPr/>
          <p:nvPr/>
        </p:nvSpPr>
        <p:spPr>
          <a:xfrm>
            <a:off x="3190640" y="1269114"/>
            <a:ext cx="4572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PT" b="1" dirty="0">
                <a:latin typeface="Karla" panose="020B0604020202020204" charset="0"/>
              </a:rPr>
              <a:t>- The data we need:</a:t>
            </a:r>
          </a:p>
          <a:p>
            <a:r>
              <a:rPr lang="pt-PT" dirty="0">
                <a:latin typeface="Karla" panose="020B0604020202020204" charset="0"/>
              </a:rPr>
              <a:t>The localities of Oporto and their coordinates</a:t>
            </a:r>
          </a:p>
          <a:p>
            <a:r>
              <a:rPr lang="pt-PT" dirty="0">
                <a:latin typeface="Karla" panose="020B0604020202020204" charset="0"/>
              </a:rPr>
              <a:t>(latitude, longitude).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12B8EF5-366C-49F0-AB6C-38079E5D19A1}"/>
              </a:ext>
            </a:extLst>
          </p:cNvPr>
          <p:cNvSpPr/>
          <p:nvPr/>
        </p:nvSpPr>
        <p:spPr>
          <a:xfrm>
            <a:off x="3190640" y="2272993"/>
            <a:ext cx="4572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PT" b="1" dirty="0">
                <a:latin typeface="Karla" panose="020B0604020202020204" charset="0"/>
              </a:rPr>
              <a:t>- Venues of the localities we need from Foursquare: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>
                <a:latin typeface="Karla" panose="020B0604020202020204" charset="0"/>
              </a:rPr>
              <a:t>Hotels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>
                <a:latin typeface="Karla" panose="020B0604020202020204" charset="0"/>
              </a:rPr>
              <a:t>Restaurants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Karla" panose="020B0604020202020204" charset="0"/>
              </a:rPr>
              <a:t>Nightlife establishments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Karla" panose="020B0604020202020204" charset="0"/>
              </a:rPr>
              <a:t>Art and Leisure Sources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Karla" panose="020B0604020202020204" charset="0"/>
              </a:rPr>
              <a:t>Subway stations</a:t>
            </a:r>
          </a:p>
          <a:p>
            <a:endParaRPr lang="en-US" dirty="0">
              <a:latin typeface="Karla" panose="020B0604020202020204" charset="0"/>
            </a:endParaRPr>
          </a:p>
          <a:p>
            <a:endParaRPr lang="en-US" dirty="0">
              <a:latin typeface="Karla" panose="020B0604020202020204" charset="0"/>
            </a:endParaRPr>
          </a:p>
          <a:p>
            <a:endParaRPr lang="pt-PT" dirty="0">
              <a:latin typeface="Karla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84026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17CFBD85-840C-4A0B-8A88-6106D626A8E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smtClean="0"/>
              <a:t>8</a:t>
            </a:fld>
            <a:endParaRPr lang="pt-PT"/>
          </a:p>
        </p:txBody>
      </p:sp>
      <p:sp>
        <p:nvSpPr>
          <p:cNvPr id="6" name="Retângulo 6">
            <a:extLst>
              <a:ext uri="{FF2B5EF4-FFF2-40B4-BE49-F238E27FC236}">
                <a16:creationId xmlns:a16="http://schemas.microsoft.com/office/drawing/2014/main" id="{B6D1693C-156F-4C85-AEB1-D893E5D90158}"/>
              </a:ext>
            </a:extLst>
          </p:cNvPr>
          <p:cNvSpPr/>
          <p:nvPr/>
        </p:nvSpPr>
        <p:spPr>
          <a:xfrm>
            <a:off x="6983636" y="206994"/>
            <a:ext cx="20986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0" indent="0" algn="just">
              <a:spcBef>
                <a:spcPts val="600"/>
              </a:spcBef>
            </a:pPr>
            <a:r>
              <a:rPr lang="en-US" sz="1800" b="1" dirty="0">
                <a:solidFill>
                  <a:schemeClr val="bg1"/>
                </a:solidFill>
                <a:latin typeface="Karla" panose="020B0604020202020204" charset="0"/>
              </a:rPr>
              <a:t>3. METHODOLOGY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393BCA3-3CC6-4412-B89A-146E48C3E93A}"/>
              </a:ext>
            </a:extLst>
          </p:cNvPr>
          <p:cNvSpPr/>
          <p:nvPr/>
        </p:nvSpPr>
        <p:spPr>
          <a:xfrm>
            <a:off x="137861" y="755868"/>
            <a:ext cx="8148432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PT" dirty="0">
                <a:latin typeface="Karla" panose="020B0604020202020204" charset="0"/>
              </a:rPr>
              <a:t>1) I collected, for each locality, all hotels, restaurants, night establishments, art and leisure places and subway stations venues data from Foursquare.</a:t>
            </a:r>
          </a:p>
          <a:p>
            <a:endParaRPr lang="pt-PT" dirty="0">
              <a:latin typeface="Karla" panose="020B0604020202020204" charset="0"/>
            </a:endParaRPr>
          </a:p>
          <a:p>
            <a:r>
              <a:rPr lang="pt-PT" dirty="0">
                <a:latin typeface="Karla" panose="020B0604020202020204" charset="0"/>
              </a:rPr>
              <a:t>2) Then, i computed, for each locality, the sums of the hotels, restaurants, night establishments, art and leisure places and subway stations </a:t>
            </a:r>
          </a:p>
          <a:p>
            <a:endParaRPr lang="pt-PT" dirty="0">
              <a:latin typeface="Karla" panose="020B0604020202020204" charset="0"/>
            </a:endParaRPr>
          </a:p>
          <a:p>
            <a:r>
              <a:rPr lang="pt-PT" dirty="0">
                <a:latin typeface="Karla" panose="020B0604020202020204" charset="0"/>
              </a:rPr>
              <a:t>3) For each category, a weight (or penalty) has been defined according to what we think is important for a hotel to be successful: 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122222CA-1D07-401B-8195-0E4B92AC90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50335"/>
              </p:ext>
            </p:extLst>
          </p:nvPr>
        </p:nvGraphicFramePr>
        <p:xfrm>
          <a:off x="235136" y="2751292"/>
          <a:ext cx="3607290" cy="1451158"/>
        </p:xfrm>
        <a:graphic>
          <a:graphicData uri="http://schemas.openxmlformats.org/drawingml/2006/table">
            <a:tbl>
              <a:tblPr firstRow="1" bandRow="1">
                <a:tableStyleId>{C19E35B7-9A76-47B1-A687-3412FD497561}</a:tableStyleId>
              </a:tblPr>
              <a:tblGrid>
                <a:gridCol w="1642302">
                  <a:extLst>
                    <a:ext uri="{9D8B030D-6E8A-4147-A177-3AD203B41FA5}">
                      <a16:colId xmlns:a16="http://schemas.microsoft.com/office/drawing/2014/main" val="330276847"/>
                    </a:ext>
                  </a:extLst>
                </a:gridCol>
                <a:gridCol w="1964988">
                  <a:extLst>
                    <a:ext uri="{9D8B030D-6E8A-4147-A177-3AD203B41FA5}">
                      <a16:colId xmlns:a16="http://schemas.microsoft.com/office/drawing/2014/main" val="3541547981"/>
                    </a:ext>
                  </a:extLst>
                </a:gridCol>
              </a:tblGrid>
              <a:tr h="221744">
                <a:tc>
                  <a:txBody>
                    <a:bodyPr/>
                    <a:lstStyle/>
                    <a:p>
                      <a:pPr algn="ctr"/>
                      <a:r>
                        <a:rPr lang="pt-PT" sz="900" b="1" dirty="0">
                          <a:latin typeface="Karla" panose="020B0604020202020204" charset="0"/>
                        </a:rPr>
                        <a:t>Category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900" b="1" dirty="0">
                          <a:latin typeface="Karla" panose="020B0604020202020204" charset="0"/>
                        </a:rPr>
                        <a:t>Weight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7072008"/>
                  </a:ext>
                </a:extLst>
              </a:tr>
              <a:tr h="215288">
                <a:tc>
                  <a:txBody>
                    <a:bodyPr/>
                    <a:lstStyle/>
                    <a:p>
                      <a:r>
                        <a:rPr lang="pt-PT" sz="900" dirty="0">
                          <a:latin typeface="Karla" panose="020B0604020202020204" charset="0"/>
                        </a:rPr>
                        <a:t>Hotels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900" b="1" dirty="0">
                          <a:latin typeface="Karla" panose="020B0604020202020204" charset="0"/>
                        </a:rPr>
                        <a:t>-1.0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2691729"/>
                  </a:ext>
                </a:extLst>
              </a:tr>
              <a:tr h="215288">
                <a:tc>
                  <a:txBody>
                    <a:bodyPr/>
                    <a:lstStyle/>
                    <a:p>
                      <a:r>
                        <a:rPr lang="pt-PT" sz="900" dirty="0">
                          <a:latin typeface="Karla" panose="020B0604020202020204" charset="0"/>
                        </a:rPr>
                        <a:t>Restaurants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900" b="1" dirty="0">
                          <a:latin typeface="Karla" panose="020B0604020202020204" charset="0"/>
                        </a:rPr>
                        <a:t>1.0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0920194"/>
                  </a:ext>
                </a:extLst>
              </a:tr>
              <a:tr h="215288">
                <a:tc>
                  <a:txBody>
                    <a:bodyPr/>
                    <a:lstStyle/>
                    <a:p>
                      <a:r>
                        <a:rPr lang="pt-PT" sz="900" dirty="0">
                          <a:latin typeface="Karla" panose="020B0604020202020204" charset="0"/>
                        </a:rPr>
                        <a:t>Night Establishments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900" b="1" dirty="0">
                          <a:latin typeface="Karla" panose="020B0604020202020204" charset="0"/>
                        </a:rPr>
                        <a:t>1.0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9066781"/>
                  </a:ext>
                </a:extLst>
              </a:tr>
              <a:tr h="215288">
                <a:tc>
                  <a:txBody>
                    <a:bodyPr/>
                    <a:lstStyle/>
                    <a:p>
                      <a:r>
                        <a:rPr lang="pt-PT" sz="900" dirty="0">
                          <a:latin typeface="Karla" panose="020B0604020202020204" charset="0"/>
                        </a:rPr>
                        <a:t>Sybway stations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900" b="1" dirty="0">
                          <a:latin typeface="Karla" panose="020B0604020202020204" charset="0"/>
                        </a:rPr>
                        <a:t>1.5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5490849"/>
                  </a:ext>
                </a:extLst>
              </a:tr>
              <a:tr h="308158">
                <a:tc>
                  <a:txBody>
                    <a:bodyPr/>
                    <a:lstStyle/>
                    <a:p>
                      <a:r>
                        <a:rPr lang="pt-PT" sz="900" dirty="0">
                          <a:latin typeface="Karla" panose="020B0604020202020204" charset="0"/>
                        </a:rPr>
                        <a:t>Art and leisure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900" b="1" dirty="0">
                          <a:latin typeface="Karla" panose="020B0604020202020204" charset="0"/>
                        </a:rPr>
                        <a:t>1.5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0445119"/>
                  </a:ext>
                </a:extLst>
              </a:tr>
            </a:tbl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35D02DA4-5123-4C3A-A30C-991D2E8FDBDD}"/>
              </a:ext>
            </a:extLst>
          </p:cNvPr>
          <p:cNvSpPr/>
          <p:nvPr/>
        </p:nvSpPr>
        <p:spPr>
          <a:xfrm>
            <a:off x="3971227" y="3107539"/>
            <a:ext cx="4572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PT" dirty="0">
                <a:latin typeface="Karla" panose="020B0604020202020204" charset="0"/>
              </a:rPr>
              <a:t>4) At last, i computed a score for each locality </a:t>
            </a:r>
          </a:p>
          <a:p>
            <a:r>
              <a:rPr lang="pt-PT" dirty="0">
                <a:latin typeface="Karla" panose="020B0604020202020204" charset="0"/>
              </a:rPr>
              <a:t>as the weighted sum of the</a:t>
            </a:r>
          </a:p>
          <a:p>
            <a:r>
              <a:rPr lang="pt-PT" dirty="0">
                <a:latin typeface="Karla" panose="020B0604020202020204" charset="0"/>
              </a:rPr>
              <a:t>number of venues in each of the categories above.</a:t>
            </a:r>
          </a:p>
        </p:txBody>
      </p:sp>
    </p:spTree>
    <p:extLst>
      <p:ext uri="{BB962C8B-B14F-4D97-AF65-F5344CB8AC3E}">
        <p14:creationId xmlns:p14="http://schemas.microsoft.com/office/powerpoint/2010/main" val="23396679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08894A5-671B-4959-AD86-C78E5DB9008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A4932C-7994-4839-BD67-837E571A4D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32" y="670275"/>
            <a:ext cx="4562598" cy="307234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Retângulo 6">
            <a:extLst>
              <a:ext uri="{FF2B5EF4-FFF2-40B4-BE49-F238E27FC236}">
                <a16:creationId xmlns:a16="http://schemas.microsoft.com/office/drawing/2014/main" id="{0675F67C-6714-4D06-AFB5-51E7C9C9230F}"/>
              </a:ext>
            </a:extLst>
          </p:cNvPr>
          <p:cNvSpPr/>
          <p:nvPr/>
        </p:nvSpPr>
        <p:spPr>
          <a:xfrm>
            <a:off x="7259175" y="131666"/>
            <a:ext cx="1800493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0" indent="0" algn="just">
              <a:spcBef>
                <a:spcPts val="600"/>
              </a:spcBef>
            </a:pPr>
            <a:r>
              <a:rPr lang="en-US" sz="1800" b="1" dirty="0">
                <a:solidFill>
                  <a:schemeClr val="bg1"/>
                </a:solidFill>
                <a:latin typeface="Karla" panose="020B0604020202020204" charset="0"/>
              </a:rPr>
              <a:t>4. Results:</a:t>
            </a:r>
          </a:p>
          <a:p>
            <a:pPr marL="0" lvl="0" indent="0" algn="just">
              <a:spcBef>
                <a:spcPts val="600"/>
              </a:spcBef>
            </a:pPr>
            <a:r>
              <a:rPr lang="en-US" sz="1800" b="1" dirty="0">
                <a:solidFill>
                  <a:schemeClr val="bg1"/>
                </a:solidFill>
                <a:latin typeface="Karla" panose="020B0604020202020204" charset="0"/>
              </a:rPr>
              <a:t>Map of Oporto </a:t>
            </a:r>
          </a:p>
          <a:p>
            <a:pPr marL="0" lvl="0" indent="0" algn="just">
              <a:spcBef>
                <a:spcPts val="600"/>
              </a:spcBef>
            </a:pPr>
            <a:r>
              <a:rPr lang="en-US" sz="1800" b="1" dirty="0">
                <a:solidFill>
                  <a:schemeClr val="bg1"/>
                </a:solidFill>
                <a:latin typeface="Karla" panose="020B0604020202020204" charset="0"/>
              </a:rPr>
              <a:t>Localities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7599D37-8069-43BA-9579-77BF2BC1CB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5909" y="1159838"/>
            <a:ext cx="2536621" cy="3786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722295"/>
      </p:ext>
    </p:extLst>
  </p:cSld>
  <p:clrMapOvr>
    <a:masterClrMapping/>
  </p:clrMapOvr>
</p:sld>
</file>

<file path=ppt/theme/theme1.xml><?xml version="1.0" encoding="utf-8"?>
<a:theme xmlns:a="http://schemas.openxmlformats.org/drawingml/2006/main" name="Cadwal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825</TotalTime>
  <Words>673</Words>
  <Application>Microsoft Office PowerPoint</Application>
  <PresentationFormat>Apresentação no Ecrã (16:9)</PresentationFormat>
  <Paragraphs>160</Paragraphs>
  <Slides>18</Slides>
  <Notes>2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18</vt:i4>
      </vt:variant>
    </vt:vector>
  </HeadingPairs>
  <TitlesOfParts>
    <vt:vector size="22" baseType="lpstr">
      <vt:lpstr>Karla</vt:lpstr>
      <vt:lpstr>Arial</vt:lpstr>
      <vt:lpstr>Montserrat</vt:lpstr>
      <vt:lpstr>Cadwal template</vt:lpstr>
      <vt:lpstr> CAPSTONE PROJECT NOVEMBER, 2019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PORTO, FPCEUP PACTO MEETING 15 JULHO 2019</dc:title>
  <dc:creator>Filipe Falcão</dc:creator>
  <cp:lastModifiedBy>Filipe Falcão</cp:lastModifiedBy>
  <cp:revision>50</cp:revision>
  <dcterms:modified xsi:type="dcterms:W3CDTF">2019-10-22T09:55:19Z</dcterms:modified>
</cp:coreProperties>
</file>